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6" r:id="rId2"/>
    <p:sldId id="317" r:id="rId3"/>
    <p:sldId id="337" r:id="rId4"/>
    <p:sldId id="318" r:id="rId5"/>
    <p:sldId id="31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err="1" smtClean="0"/>
              <a:t>Nephrotomy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952750"/>
            <a:ext cx="8839200" cy="2103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07" y="802949"/>
            <a:ext cx="2543175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682951"/>
            <a:ext cx="3581400" cy="20249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742950"/>
            <a:ext cx="2466975" cy="1964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931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Nephrotomy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usually is performed to remove calculi lodged in the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renal pelvis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Make a sharp incision along the capsule of the convex border of the kidney,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bluntly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dissect the renal parenchyma to the renal pelvis. Remove the calculi and close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nephrotomy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apposing the cut tissue and suturing the capsule in a continuous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 with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absorbable suture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material.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adequate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hemostasis is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achieved, or if urine leakage is a concern, place absorbable sutures through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cortex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horizontal mattress fashion. Then suture the capsule in a continuous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pattern with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absorbable suture material.     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err="1" smtClean="0"/>
              <a:t>Nephrotomy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31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8229600" cy="53697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dirty="0"/>
              <a:t>Nephrectomy</a:t>
            </a:r>
            <a:endParaRPr lang="fa-I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90550"/>
            <a:ext cx="8839200" cy="4495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ea typeface="Calibri"/>
                <a:cs typeface="Arial"/>
              </a:rPr>
              <a:t>Nephrectomy </a:t>
            </a:r>
            <a:r>
              <a:rPr lang="en-US" sz="3600" dirty="0">
                <a:ea typeface="Calibri"/>
                <a:cs typeface="Arial"/>
              </a:rPr>
              <a:t>is excision of the kidney. 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 smtClean="0">
                <a:ea typeface="Calibri"/>
                <a:cs typeface="Arial"/>
              </a:rPr>
              <a:t>Indicated </a:t>
            </a:r>
            <a:r>
              <a:rPr lang="en-US" sz="3600" b="1" dirty="0">
                <a:ea typeface="Calibri"/>
                <a:cs typeface="Arial"/>
              </a:rPr>
              <a:t>of  nephrectomy </a:t>
            </a:r>
            <a:r>
              <a:rPr lang="en-US" sz="3600" dirty="0" smtClean="0">
                <a:ea typeface="Calibri"/>
                <a:cs typeface="Arial"/>
              </a:rPr>
              <a:t> </a:t>
            </a:r>
            <a:endParaRPr lang="en-US" sz="3600" dirty="0"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600" dirty="0" smtClean="0">
                <a:ea typeface="Calibri"/>
                <a:cs typeface="Arial"/>
              </a:rPr>
              <a:t>1-renal </a:t>
            </a:r>
            <a:r>
              <a:rPr lang="en-US" sz="3600" dirty="0" err="1" smtClean="0">
                <a:ea typeface="Calibri"/>
                <a:cs typeface="Arial"/>
              </a:rPr>
              <a:t>neoplasia</a:t>
            </a:r>
            <a:r>
              <a:rPr lang="en-US" sz="3600" dirty="0" smtClean="0">
                <a:ea typeface="Calibri"/>
                <a:cs typeface="Arial"/>
              </a:rPr>
              <a:t> </a:t>
            </a:r>
            <a:endParaRPr lang="en-US" sz="3600" dirty="0"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600" dirty="0" smtClean="0">
                <a:ea typeface="Calibri"/>
                <a:cs typeface="Arial"/>
              </a:rPr>
              <a:t>2-uncontrollable hemorrhage </a:t>
            </a:r>
            <a:endParaRPr lang="en-US" sz="3600" dirty="0"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600" dirty="0" smtClean="0">
                <a:ea typeface="Calibri"/>
                <a:cs typeface="Arial"/>
              </a:rPr>
              <a:t>3-persistent </a:t>
            </a:r>
            <a:r>
              <a:rPr lang="en-US" sz="3600" dirty="0">
                <a:ea typeface="Calibri"/>
                <a:cs typeface="Arial"/>
              </a:rPr>
              <a:t>urine </a:t>
            </a:r>
            <a:r>
              <a:rPr lang="en-US" sz="3600" dirty="0" smtClean="0">
                <a:ea typeface="Calibri"/>
                <a:cs typeface="Arial"/>
              </a:rPr>
              <a:t>leakage</a:t>
            </a: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600" dirty="0" smtClean="0">
                <a:ea typeface="Calibri"/>
                <a:cs typeface="Arial"/>
              </a:rPr>
              <a:t>4-hydronephrosis </a:t>
            </a:r>
            <a:endParaRPr lang="en-US" sz="3600" dirty="0"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600" dirty="0">
                <a:ea typeface="Calibri"/>
                <a:cs typeface="Arial"/>
              </a:rPr>
              <a:t>5</a:t>
            </a:r>
            <a:r>
              <a:rPr lang="en-US" sz="3600" dirty="0" smtClean="0">
                <a:ea typeface="Calibri"/>
                <a:cs typeface="Arial"/>
              </a:rPr>
              <a:t>-pyelonephritis </a:t>
            </a:r>
            <a:r>
              <a:rPr lang="en-US" sz="3600" dirty="0">
                <a:ea typeface="Calibri"/>
                <a:cs typeface="Arial"/>
              </a:rPr>
              <a:t>resistant to medical </a:t>
            </a:r>
            <a:r>
              <a:rPr lang="en-US" sz="3600" dirty="0" smtClean="0">
                <a:ea typeface="Calibri"/>
                <a:cs typeface="Arial"/>
              </a:rPr>
              <a:t>therapy </a:t>
            </a:r>
            <a:endParaRPr lang="en-US" sz="3600" dirty="0">
              <a:ea typeface="Calibri"/>
              <a:cs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600" dirty="0" smtClean="0">
                <a:ea typeface="Calibri"/>
                <a:cs typeface="Arial"/>
              </a:rPr>
              <a:t>6-ureter </a:t>
            </a:r>
            <a:r>
              <a:rPr lang="en-US" sz="3600" dirty="0">
                <a:ea typeface="Calibri"/>
                <a:cs typeface="Arial"/>
              </a:rPr>
              <a:t>abnormalities that surgical repair (e.g., avulsion, stricture, </a:t>
            </a:r>
            <a:r>
              <a:rPr lang="en-US" sz="3600" dirty="0" smtClean="0">
                <a:ea typeface="Calibri"/>
                <a:cs typeface="Arial"/>
              </a:rPr>
              <a:t>rupture</a:t>
            </a:r>
            <a:r>
              <a:rPr lang="en-US" sz="3600" dirty="0">
                <a:ea typeface="Calibri"/>
                <a:cs typeface="Arial"/>
              </a:rPr>
              <a:t>)</a:t>
            </a:r>
            <a:r>
              <a:rPr lang="en-US" sz="3600" dirty="0" smtClean="0">
                <a:ea typeface="Calibri"/>
                <a:cs typeface="Arial"/>
              </a:rPr>
              <a:t>.</a:t>
            </a:r>
            <a:endParaRPr lang="en-US" sz="3600" dirty="0">
              <a:ea typeface="Calibri"/>
              <a:cs typeface="Arial"/>
            </a:endParaRP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15741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300" dirty="0" smtClean="0">
                <a:latin typeface="Times New Roman"/>
                <a:cs typeface="Times New Roman"/>
              </a:rPr>
              <a:t>● </a:t>
            </a: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Grasp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peritoneum over the kidney and incise it.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of blunt and sharp dissection, free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kidney from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sublumbar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attachments.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Elevate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kidney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retract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medially to locate the renal artery and vein on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dorsal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surface of the renal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hilus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Identify all branches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renal artery. Double ligate the renal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artery with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absorbable suture (e.g.,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polydioxanone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polyglyconate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poliglecaprone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25)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Nephrectomy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2266950"/>
            <a:ext cx="701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66800" y="3409950"/>
            <a:ext cx="701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1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 ensure that all branches have been ligated. Identify the renal vein and ligate it similarly.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Avoid ligating the renal artery and vein together to prevent the formation of 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arteriovenous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fistula. 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 Ligate the ureter near the bladder. Remove the kidney and ureter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err="1" smtClean="0"/>
              <a:t>Nephrotomy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066800" y="1733550"/>
            <a:ext cx="701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90600" y="3028950"/>
            <a:ext cx="70104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1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6200</TotalTime>
  <Words>278</Words>
  <Application>Microsoft Office PowerPoint</Application>
  <PresentationFormat>On-screen Show (16:9)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Nephrotomy</vt:lpstr>
      <vt:lpstr>Nephrotomy</vt:lpstr>
      <vt:lpstr>Nephrectomy</vt:lpstr>
      <vt:lpstr>Nephrectomy</vt:lpstr>
      <vt:lpstr>Nephrotomy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124</cp:revision>
  <dcterms:created xsi:type="dcterms:W3CDTF">2006-08-16T00:00:00Z</dcterms:created>
  <dcterms:modified xsi:type="dcterms:W3CDTF">2019-05-27T20:01:20Z</dcterms:modified>
</cp:coreProperties>
</file>